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60" y="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inary code on screen">
            <a:extLst>
              <a:ext uri="{FF2B5EF4-FFF2-40B4-BE49-F238E27FC236}">
                <a16:creationId xmlns:a16="http://schemas.microsoft.com/office/drawing/2014/main" id="{4BFA6AED-84AE-EBD5-B5DE-D3173C141A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89"/>
            <a:ext cx="12192000" cy="685762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3121" y="4727173"/>
            <a:ext cx="7985759" cy="868823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Coding CAT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738" y="5680637"/>
            <a:ext cx="6960524" cy="598516"/>
          </a:xfrm>
        </p:spPr>
        <p:txBody>
          <a:bodyPr anchor="t">
            <a:norm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</a:rPr>
              <a:t>By Hong ng</a:t>
            </a:r>
            <a:endParaRPr lang="en-US" sz="2000" strike="sngStrike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363E13A-749A-BDFB-B22E-D31BEC91BFDD}"/>
              </a:ext>
            </a:extLst>
          </p:cNvPr>
          <p:cNvSpPr/>
          <p:nvPr/>
        </p:nvSpPr>
        <p:spPr>
          <a:xfrm>
            <a:off x="-4" y="-8119814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0BD4BF-9926-152C-96CC-2A7AA8786517}"/>
              </a:ext>
            </a:extLst>
          </p:cNvPr>
          <p:cNvSpPr/>
          <p:nvPr/>
        </p:nvSpPr>
        <p:spPr>
          <a:xfrm>
            <a:off x="0" y="1270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>
              <a:solidFill>
                <a:schemeClr val="tx1"/>
              </a:solidFill>
            </a:endParaRPr>
          </a:p>
        </p:txBody>
      </p:sp>
      <p:pic>
        <p:nvPicPr>
          <p:cNvPr id="4" name="Picture 3" descr="Binary code on screen">
            <a:extLst>
              <a:ext uri="{FF2B5EF4-FFF2-40B4-BE49-F238E27FC236}">
                <a16:creationId xmlns:a16="http://schemas.microsoft.com/office/drawing/2014/main" id="{D7B9FAC5-75C5-597E-1E99-DCDDCE479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1" y="8636000"/>
            <a:ext cx="12192000" cy="68576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6D2047-EC15-FC4E-CB42-5575A58A4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14856"/>
            <a:ext cx="11029616" cy="1188720"/>
          </a:xfrm>
        </p:spPr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MY 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19FD7-44E6-4176-CB8F-BB2F3F3F7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To create a code that can perform financial calculations in different scenarios.</a:t>
            </a:r>
          </a:p>
          <a:p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4A1895-8762-86CB-3714-2157BCEFE879}"/>
              </a:ext>
            </a:extLst>
          </p:cNvPr>
          <p:cNvSpPr/>
          <p:nvPr/>
        </p:nvSpPr>
        <p:spPr>
          <a:xfrm>
            <a:off x="8244114" y="0"/>
            <a:ext cx="3947886" cy="6858000"/>
          </a:xfrm>
          <a:prstGeom prst="roundRect">
            <a:avLst>
              <a:gd name="adj" fmla="val 438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09E65F2-9034-53DF-D51A-DF89C1B5FDDF}"/>
              </a:ext>
            </a:extLst>
          </p:cNvPr>
          <p:cNvSpPr/>
          <p:nvPr/>
        </p:nvSpPr>
        <p:spPr>
          <a:xfrm>
            <a:off x="8991600" y="0"/>
            <a:ext cx="3200400" cy="6858000"/>
          </a:xfrm>
          <a:prstGeom prst="roundRect">
            <a:avLst>
              <a:gd name="adj" fmla="val 4383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7090821-FB91-A203-EBD6-3B29D356CAA0}"/>
              </a:ext>
            </a:extLst>
          </p:cNvPr>
          <p:cNvSpPr/>
          <p:nvPr/>
        </p:nvSpPr>
        <p:spPr>
          <a:xfrm>
            <a:off x="9855200" y="0"/>
            <a:ext cx="2336800" cy="6858000"/>
          </a:xfrm>
          <a:prstGeom prst="roundRect">
            <a:avLst>
              <a:gd name="adj" fmla="val 4383"/>
            </a:avLst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4E0B86E-A284-1A3E-3B66-0AEB742D8F21}"/>
              </a:ext>
            </a:extLst>
          </p:cNvPr>
          <p:cNvSpPr/>
          <p:nvPr/>
        </p:nvSpPr>
        <p:spPr>
          <a:xfrm>
            <a:off x="10553700" y="0"/>
            <a:ext cx="16382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11E4DB1-24CF-4AED-7FA8-F37BC57602CF}"/>
              </a:ext>
            </a:extLst>
          </p:cNvPr>
          <p:cNvSpPr/>
          <p:nvPr/>
        </p:nvSpPr>
        <p:spPr>
          <a:xfrm>
            <a:off x="11274593" y="0"/>
            <a:ext cx="917407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965134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0BD4BF-9926-152C-96CC-2A7AA8786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4A1895-8762-86CB-3714-2157BCEFE8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D2047-EC15-FC4E-CB42-5575A58A4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How it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19FD7-44E6-4176-CB8F-BB2F3F3F7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8410407" cy="3634486"/>
          </a:xfrm>
        </p:spPr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I used formulas for Simple and Compound Interest to create functions that I could then call on later in the code.</a:t>
            </a:r>
          </a:p>
          <a:p>
            <a:r>
              <a:rPr lang="en-AU" dirty="0">
                <a:solidFill>
                  <a:schemeClr val="tx1"/>
                </a:solidFill>
              </a:rPr>
              <a:t>Example:</a:t>
            </a:r>
          </a:p>
          <a:p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C1E951-862E-9B42-BE5C-AD47F189F55A}"/>
              </a:ext>
            </a:extLst>
          </p:cNvPr>
          <p:cNvSpPr/>
          <p:nvPr/>
        </p:nvSpPr>
        <p:spPr>
          <a:xfrm>
            <a:off x="8991600" y="0"/>
            <a:ext cx="3200400" cy="6858000"/>
          </a:xfrm>
          <a:prstGeom prst="roundRect">
            <a:avLst>
              <a:gd name="adj" fmla="val 4383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6D35389-F37D-122E-641E-7D5AC4F533C3}"/>
              </a:ext>
            </a:extLst>
          </p:cNvPr>
          <p:cNvSpPr/>
          <p:nvPr/>
        </p:nvSpPr>
        <p:spPr>
          <a:xfrm>
            <a:off x="9855200" y="0"/>
            <a:ext cx="2336800" cy="6858000"/>
          </a:xfrm>
          <a:prstGeom prst="roundRect">
            <a:avLst>
              <a:gd name="adj" fmla="val 4383"/>
            </a:avLst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2ABD59-2E98-A450-3573-C5305C4F4790}"/>
              </a:ext>
            </a:extLst>
          </p:cNvPr>
          <p:cNvSpPr/>
          <p:nvPr/>
        </p:nvSpPr>
        <p:spPr>
          <a:xfrm>
            <a:off x="10553700" y="0"/>
            <a:ext cx="16382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FEB53E-639B-96FB-890D-B7989B4BF3B9}"/>
              </a:ext>
            </a:extLst>
          </p:cNvPr>
          <p:cNvSpPr/>
          <p:nvPr/>
        </p:nvSpPr>
        <p:spPr>
          <a:xfrm>
            <a:off x="11274593" y="0"/>
            <a:ext cx="917407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FB10726-D7FB-57E1-F472-F895862E9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012" y="4388434"/>
            <a:ext cx="4879828" cy="324242"/>
          </a:xfrm>
          <a:prstGeom prst="rect">
            <a:avLst/>
          </a:prstGeom>
        </p:spPr>
      </p:pic>
      <p:pic>
        <p:nvPicPr>
          <p:cNvPr id="19" name="Picture 18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A2D135DD-B438-9B96-542E-71E82A90B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281" y="4991880"/>
            <a:ext cx="4073291" cy="1269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628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0BD4BF-9926-152C-96CC-2A7AA8786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4A1895-8762-86CB-3714-2157BCEFE8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C1E951-862E-9B42-BE5C-AD47F189F5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D2047-EC15-FC4E-CB42-5575A58A4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Formulas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692699-4FA2-5EE8-52E4-4CF449942F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826"/>
          <a:stretch/>
        </p:blipFill>
        <p:spPr>
          <a:xfrm>
            <a:off x="284089" y="2554932"/>
            <a:ext cx="4643511" cy="1707381"/>
          </a:xfr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6D35389-F37D-122E-641E-7D5AC4F533C3}"/>
              </a:ext>
            </a:extLst>
          </p:cNvPr>
          <p:cNvSpPr/>
          <p:nvPr/>
        </p:nvSpPr>
        <p:spPr>
          <a:xfrm>
            <a:off x="9855200" y="0"/>
            <a:ext cx="2336800" cy="6858000"/>
          </a:xfrm>
          <a:prstGeom prst="roundRect">
            <a:avLst>
              <a:gd name="adj" fmla="val 4383"/>
            </a:avLst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2ABD59-2E98-A450-3573-C5305C4F4790}"/>
              </a:ext>
            </a:extLst>
          </p:cNvPr>
          <p:cNvSpPr/>
          <p:nvPr/>
        </p:nvSpPr>
        <p:spPr>
          <a:xfrm>
            <a:off x="10553700" y="0"/>
            <a:ext cx="16382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FEB53E-639B-96FB-890D-B7989B4BF3B9}"/>
              </a:ext>
            </a:extLst>
          </p:cNvPr>
          <p:cNvSpPr/>
          <p:nvPr/>
        </p:nvSpPr>
        <p:spPr>
          <a:xfrm>
            <a:off x="11274593" y="0"/>
            <a:ext cx="917407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A3F8C7-28F3-F6FE-8BFC-B371723A0EA6}"/>
              </a:ext>
            </a:extLst>
          </p:cNvPr>
          <p:cNvSpPr txBox="1"/>
          <p:nvPr/>
        </p:nvSpPr>
        <p:spPr>
          <a:xfrm>
            <a:off x="284088" y="4262313"/>
            <a:ext cx="46435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Formula for Compound Interest with A being the final amount, P being the principal, n being the number of years, and </a:t>
            </a:r>
            <a:r>
              <a:rPr lang="en-AU" dirty="0" err="1"/>
              <a:t>i</a:t>
            </a:r>
            <a:r>
              <a:rPr lang="en-AU" dirty="0"/>
              <a:t> being the interest rate.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F21B18-BB88-9F70-FFB0-4F2086606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900" y="2554932"/>
            <a:ext cx="2962478" cy="17091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35AFBE5-969A-1F81-A583-26C4D2A4F35A}"/>
              </a:ext>
            </a:extLst>
          </p:cNvPr>
          <p:cNvSpPr txBox="1"/>
          <p:nvPr/>
        </p:nvSpPr>
        <p:spPr>
          <a:xfrm>
            <a:off x="5930900" y="4262313"/>
            <a:ext cx="29624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Formula for Simple Interest with I being the interest gained, P being the principal I being the interest rate, and n being the number of years</a:t>
            </a:r>
          </a:p>
        </p:txBody>
      </p:sp>
    </p:spTree>
    <p:extLst>
      <p:ext uri="{BB962C8B-B14F-4D97-AF65-F5344CB8AC3E}">
        <p14:creationId xmlns:p14="http://schemas.microsoft.com/office/powerpoint/2010/main" val="38690789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0BD4BF-9926-152C-96CC-2A7AA8786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4A1895-8762-86CB-3714-2157BCEFE8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C1E951-862E-9B42-BE5C-AD47F189F5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6D35389-F37D-122E-641E-7D5AC4F533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D2047-EC15-FC4E-CB42-5575A58A4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5198" y="3137612"/>
            <a:ext cx="4243304" cy="582776"/>
          </a:xfrm>
        </p:spPr>
        <p:txBody>
          <a:bodyPr>
            <a:normAutofit fontScale="90000"/>
          </a:bodyPr>
          <a:lstStyle/>
          <a:p>
            <a:r>
              <a:rPr lang="en-AU" sz="4000" dirty="0">
                <a:solidFill>
                  <a:schemeClr val="tx1"/>
                </a:solidFill>
              </a:rPr>
              <a:t>Important points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2ABD59-2E98-A450-3573-C5305C4F4790}"/>
              </a:ext>
            </a:extLst>
          </p:cNvPr>
          <p:cNvSpPr/>
          <p:nvPr/>
        </p:nvSpPr>
        <p:spPr>
          <a:xfrm>
            <a:off x="10553700" y="0"/>
            <a:ext cx="16382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FEB53E-639B-96FB-890D-B7989B4BF3B9}"/>
              </a:ext>
            </a:extLst>
          </p:cNvPr>
          <p:cNvSpPr/>
          <p:nvPr/>
        </p:nvSpPr>
        <p:spPr>
          <a:xfrm>
            <a:off x="11274593" y="0"/>
            <a:ext cx="917407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240214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40BD4BF-9926-152C-96CC-2A7AA8786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E4A1895-8762-86CB-3714-2157BCEFE8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C1E951-862E-9B42-BE5C-AD47F189F5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6D35389-F37D-122E-641E-7D5AC4F533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2ABD59-2E98-A450-3573-C5305C4F4790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FEB53E-639B-96FB-890D-B7989B4BF3B9}"/>
              </a:ext>
            </a:extLst>
          </p:cNvPr>
          <p:cNvSpPr/>
          <p:nvPr/>
        </p:nvSpPr>
        <p:spPr>
          <a:xfrm>
            <a:off x="11274593" y="0"/>
            <a:ext cx="917407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07E07B-E21B-C842-7244-39365627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How I combated overflow errors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61EF0D-EB62-1F77-338D-AF14DB4602AE}"/>
              </a:ext>
            </a:extLst>
          </p:cNvPr>
          <p:cNvSpPr txBox="1"/>
          <p:nvPr/>
        </p:nvSpPr>
        <p:spPr>
          <a:xfrm>
            <a:off x="121988" y="3846999"/>
            <a:ext cx="11029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When I inserted days as a compounding time unit, I found that I was commonly receiving Overflow Errors which essentially meant that the number was too big for python to handle. After a bit of research, I found that there was no way to circumvent this, so I decided to deal with it ‘elegantly’. I did this by running my Interest Calculations using the </a:t>
            </a:r>
            <a:r>
              <a:rPr lang="en-AU" i="1" dirty="0"/>
              <a:t>try </a:t>
            </a:r>
            <a:r>
              <a:rPr lang="en-AU" dirty="0"/>
              <a:t>function which made the code print out an error message to alert the user that the error happened before defaulting the final amount to 0.</a:t>
            </a:r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3ED75E5B-25C3-9423-30F9-FEA882EB2A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88" y="2313326"/>
            <a:ext cx="11029950" cy="1054878"/>
          </a:xfrm>
        </p:spPr>
      </p:pic>
    </p:spTree>
    <p:extLst>
      <p:ext uri="{BB962C8B-B14F-4D97-AF65-F5344CB8AC3E}">
        <p14:creationId xmlns:p14="http://schemas.microsoft.com/office/powerpoint/2010/main" val="73952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D2ABD59-2E98-A450-3573-C5305C4F4790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oundRect">
            <a:avLst>
              <a:gd name="adj" fmla="val 4383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9FEB53E-639B-96FB-890D-B7989B4BF3B9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8" name="Content Placeholder 17" descr="A black background with text&#10;&#10;Description automatically generated">
            <a:extLst>
              <a:ext uri="{FF2B5EF4-FFF2-40B4-BE49-F238E27FC236}">
                <a16:creationId xmlns:a16="http://schemas.microsoft.com/office/drawing/2014/main" id="{94CAB5CD-44E3-259A-F26F-F4FCBE5070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8638" y="2635757"/>
            <a:ext cx="4954722" cy="1586486"/>
          </a:xfr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4BAFCEE-29B5-A1C0-2DA3-0E271A5F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5995" y="803756"/>
            <a:ext cx="3940008" cy="1188720"/>
          </a:xfrm>
        </p:spPr>
        <p:txBody>
          <a:bodyPr/>
          <a:lstStyle/>
          <a:p>
            <a:r>
              <a:rPr lang="en-AU" dirty="0">
                <a:solidFill>
                  <a:schemeClr val="tx1"/>
                </a:solidFill>
              </a:rPr>
              <a:t>Libraries that I used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E488D4-DBD2-EB37-7B4A-2D4A69C483A3}"/>
              </a:ext>
            </a:extLst>
          </p:cNvPr>
          <p:cNvSpPr txBox="1"/>
          <p:nvPr/>
        </p:nvSpPr>
        <p:spPr>
          <a:xfrm>
            <a:off x="1600199" y="4576916"/>
            <a:ext cx="899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 intended to use </a:t>
            </a:r>
            <a:r>
              <a:rPr lang="en-AU" dirty="0" err="1"/>
              <a:t>math.ceil</a:t>
            </a:r>
            <a:r>
              <a:rPr lang="en-AU" dirty="0"/>
              <a:t>() to try combat the overflow error by rounding it each time to try stop the amount of decimals from causing the Overflow Error. However, I found that using round() was better as I could round to decimal places because </a:t>
            </a:r>
            <a:r>
              <a:rPr lang="en-AU" dirty="0" err="1"/>
              <a:t>math.ceil</a:t>
            </a:r>
            <a:r>
              <a:rPr lang="en-AU" dirty="0"/>
              <a:t>() only rounded down to the nearest whole number. In the end, the math module was not used but I couldn’t be bothered to take it out</a:t>
            </a:r>
          </a:p>
        </p:txBody>
      </p:sp>
    </p:spTree>
    <p:extLst>
      <p:ext uri="{BB962C8B-B14F-4D97-AF65-F5344CB8AC3E}">
        <p14:creationId xmlns:p14="http://schemas.microsoft.com/office/powerpoint/2010/main" val="38264758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7DE53-6739-C672-B187-9B986C100E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End of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E4B604-CF1C-E32D-45B1-03BD5D5D4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By </a:t>
            </a:r>
            <a:r>
              <a:rPr lang="en-AU" dirty="0" err="1"/>
              <a:t>hong</a:t>
            </a:r>
            <a:r>
              <a:rPr lang="en-AU" dirty="0"/>
              <a:t> 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9BA6CBF-91D8-0244-5162-2767FE95D57C}"/>
              </a:ext>
            </a:extLst>
          </p:cNvPr>
          <p:cNvSpPr/>
          <p:nvPr/>
        </p:nvSpPr>
        <p:spPr>
          <a:xfrm>
            <a:off x="-18035" y="6858000"/>
            <a:ext cx="12192000" cy="6858000"/>
          </a:xfrm>
          <a:prstGeom prst="roundRect">
            <a:avLst>
              <a:gd name="adj" fmla="val 4383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D2D4EE-EC59-A47B-007C-C39904122423}"/>
              </a:ext>
            </a:extLst>
          </p:cNvPr>
          <p:cNvSpPr txBox="1"/>
          <p:nvPr/>
        </p:nvSpPr>
        <p:spPr>
          <a:xfrm>
            <a:off x="581191" y="2667494"/>
            <a:ext cx="12096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I want to sleep</a:t>
            </a:r>
          </a:p>
        </p:txBody>
      </p:sp>
    </p:spTree>
    <p:extLst>
      <p:ext uri="{BB962C8B-B14F-4D97-AF65-F5344CB8AC3E}">
        <p14:creationId xmlns:p14="http://schemas.microsoft.com/office/powerpoint/2010/main" val="306342237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{68BCB468-86AB-4CF8-B368-74DD56C0C14E}tf33552983_win32</Template>
  <TotalTime>62</TotalTime>
  <Words>306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Franklin Gothic Book</vt:lpstr>
      <vt:lpstr>Franklin Gothic Demi</vt:lpstr>
      <vt:lpstr>Wingdings 2</vt:lpstr>
      <vt:lpstr>DividendVTI</vt:lpstr>
      <vt:lpstr>Coding CAT</vt:lpstr>
      <vt:lpstr>MY Aim</vt:lpstr>
      <vt:lpstr>How it works</vt:lpstr>
      <vt:lpstr>Formulas</vt:lpstr>
      <vt:lpstr>Important points</vt:lpstr>
      <vt:lpstr>How I combated overflow errors</vt:lpstr>
      <vt:lpstr>Libraries that I used</vt:lpstr>
      <vt:lpstr>End of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CAt</dc:title>
  <dc:creator>NG Hong</dc:creator>
  <cp:lastModifiedBy>NG Hong</cp:lastModifiedBy>
  <cp:revision>2</cp:revision>
  <dcterms:created xsi:type="dcterms:W3CDTF">2024-03-22T12:56:11Z</dcterms:created>
  <dcterms:modified xsi:type="dcterms:W3CDTF">2024-03-22T13:58:50Z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